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6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61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1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665914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24222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00535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0504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5052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7006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58456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144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817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6986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0208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1239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7672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14014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7183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58386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lIns="34275" tIns="34275" rIns="34275" bIns="34275" anchor="b"/>
          <a:lstStyle>
            <a:lvl1pPr algn="ctr">
              <a:defRPr sz="60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93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</p:spPr>
        <p:txBody>
          <a:bodyPr lIns="34275" tIns="34275" rIns="34275" bIns="34275"/>
          <a:lstStyle>
            <a:lvl1pPr marL="0" indent="0" algn="ctr">
              <a:spcBef>
                <a:spcPts val="800"/>
              </a:spcBef>
              <a:buSzTx/>
              <a:buFontTx/>
              <a:buNone/>
              <a:defRPr sz="24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indent="0" algn="ctr">
              <a:spcBef>
                <a:spcPts val="800"/>
              </a:spcBef>
              <a:buSzTx/>
              <a:buFontTx/>
              <a:buNone/>
              <a:defRPr sz="24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indent="0" algn="ctr">
              <a:spcBef>
                <a:spcPts val="800"/>
              </a:spcBef>
              <a:buSzTx/>
              <a:buFontTx/>
              <a:buNone/>
              <a:defRPr sz="24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indent="0" algn="ctr">
              <a:spcBef>
                <a:spcPts val="800"/>
              </a:spcBef>
              <a:buSzTx/>
              <a:buFontTx/>
              <a:buNone/>
              <a:defRPr sz="24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indent="0" algn="ctr">
              <a:spcBef>
                <a:spcPts val="800"/>
              </a:spcBef>
              <a:buSzTx/>
              <a:buFontTx/>
              <a:buNone/>
              <a:defRPr sz="24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115425" y="6415776"/>
            <a:ext cx="238375" cy="246351"/>
          </a:xfrm>
          <a:prstGeom prst="rect">
            <a:avLst/>
          </a:prstGeom>
        </p:spPr>
        <p:txBody>
          <a:bodyPr lIns="34275" tIns="34275" rIns="34275" bIns="34275"/>
          <a:lstStyle>
            <a:lvl1pPr>
              <a:defRPr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o del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ctr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6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81" y="6414762"/>
            <a:ext cx="258620" cy="248301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83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Imagen 5" descr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7002" y="460354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Dinamización del talento digital acorde con las necesidades del sector.…"/>
          <p:cNvSpPr txBox="1"/>
          <p:nvPr/>
        </p:nvSpPr>
        <p:spPr>
          <a:xfrm>
            <a:off x="2321170" y="3872379"/>
            <a:ext cx="8271802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 defTabSz="457200">
              <a:defRPr sz="20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defRPr>
            </a:pPr>
            <a:endParaRPr lang="es-CO" altLang="es-CO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defTabSz="457200">
              <a:defRPr sz="200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defRPr>
            </a:pPr>
            <a:endParaRPr dirty="0"/>
          </a:p>
        </p:txBody>
      </p:sp>
      <p:sp>
        <p:nvSpPr>
          <p:cNvPr id="154" name="Elipse 1"/>
          <p:cNvSpPr/>
          <p:nvPr/>
        </p:nvSpPr>
        <p:spPr>
          <a:xfrm>
            <a:off x="501980" y="4671821"/>
            <a:ext cx="1925536" cy="1925537"/>
          </a:xfrm>
          <a:prstGeom prst="ellipse">
            <a:avLst/>
          </a:prstGeom>
          <a:solidFill>
            <a:srgbClr val="002E6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pic>
        <p:nvPicPr>
          <p:cNvPr id="155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4114" y="2670580"/>
            <a:ext cx="6477004" cy="806493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Dinamización del talento digital acorde con las necesidades del sector.…"/>
          <p:cNvSpPr txBox="1"/>
          <p:nvPr/>
        </p:nvSpPr>
        <p:spPr>
          <a:xfrm>
            <a:off x="5476127" y="2767063"/>
            <a:ext cx="7335092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defTabSz="457200">
              <a:defRPr sz="40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r>
              <a:rPr lang="es-CO" sz="2400" dirty="0"/>
              <a:t>MODELO DE NEGOCIO</a:t>
            </a:r>
          </a:p>
          <a:p>
            <a:r>
              <a:rPr dirty="0"/>
              <a:t> </a:t>
            </a:r>
          </a:p>
        </p:txBody>
      </p:sp>
      <p:sp>
        <p:nvSpPr>
          <p:cNvPr id="158" name="Dinamización del talento digital acorde con las necesidades del sector.…"/>
          <p:cNvSpPr txBox="1"/>
          <p:nvPr/>
        </p:nvSpPr>
        <p:spPr>
          <a:xfrm>
            <a:off x="7612143" y="3256831"/>
            <a:ext cx="3498198" cy="70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defRPr sz="4000" b="1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dirty="0"/>
          </a:p>
        </p:txBody>
      </p:sp>
      <p:pic>
        <p:nvPicPr>
          <p:cNvPr id="160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97" y="4962915"/>
            <a:ext cx="2114295" cy="18328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27575" y="1587151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357773" y="1369584"/>
            <a:ext cx="748986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2060"/>
                </a:solidFill>
              </a:rPr>
              <a:t>¿Cuál es la frecuencia de venta y de recompra del producto que usted propone?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868640" y="2581539"/>
            <a:ext cx="9775861" cy="4947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•"/>
            </a:pPr>
            <a:r>
              <a:rPr lang="es-E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Haga una descripción </a:t>
            </a:r>
            <a:endParaRPr lang="es-ES" sz="28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6B85E7E-B2B0-4E1F-BDD3-F3209990A681}"/>
              </a:ext>
            </a:extLst>
          </p:cNvPr>
          <p:cNvSpPr txBox="1"/>
          <p:nvPr/>
        </p:nvSpPr>
        <p:spPr>
          <a:xfrm>
            <a:off x="652409" y="476286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dirty="0"/>
              <a:t>MERCADO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637564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27575" y="1587151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357773" y="1369584"/>
            <a:ext cx="8827324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2060"/>
                </a:solidFill>
              </a:rPr>
              <a:t>¿Cuál es la estrategia para definir el precio de venta de su producto?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868640" y="2581539"/>
            <a:ext cx="9775861" cy="15960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lt1"/>
              </a:buClr>
              <a:buSzPts val="2000"/>
            </a:pPr>
            <a:r>
              <a:rPr lang="es-E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Elementos del Plan: estrategia de precios, nuevos productos etc.</a:t>
            </a:r>
            <a:endParaRPr lang="es-ES" sz="3200" dirty="0"/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•"/>
            </a:pPr>
            <a:endParaRPr lang="es-ES" sz="28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F2A2FF2-54BA-4435-9D85-D240352620EB}"/>
              </a:ext>
            </a:extLst>
          </p:cNvPr>
          <p:cNvSpPr txBox="1"/>
          <p:nvPr/>
        </p:nvSpPr>
        <p:spPr>
          <a:xfrm>
            <a:off x="868640" y="484459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dirty="0"/>
              <a:t>MERCADO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655455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27575" y="1587151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449394" y="1359383"/>
            <a:ext cx="7489860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1800" b="1" i="0" u="none" strike="noStrike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¿ Cómo va a validar que su producto si será recibido por el mercado antes de invertir una gran cantidad de tiempo y dinero en él?</a:t>
            </a:r>
            <a:r>
              <a:rPr lang="es-ES" sz="2400" dirty="0"/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837817" y="2607108"/>
            <a:ext cx="9775861" cy="2234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600"/>
              </a:spcBef>
              <a:buClr>
                <a:schemeClr val="lt1"/>
              </a:buClr>
              <a:buSzPts val="2000"/>
            </a:pPr>
            <a:r>
              <a:rPr lang="es-E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Haga una descripción </a:t>
            </a:r>
            <a:endParaRPr lang="es-ES" sz="2800" dirty="0"/>
          </a:p>
          <a:p>
            <a:pPr>
              <a:lnSpc>
                <a:spcPct val="120000"/>
              </a:lnSpc>
              <a:spcBef>
                <a:spcPts val="1600"/>
              </a:spcBef>
              <a:buClr>
                <a:schemeClr val="lt1"/>
              </a:buClr>
              <a:buSzPts val="2000"/>
            </a:pPr>
            <a:r>
              <a:rPr lang="es-E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Elementos del Plan: Elemento diferenciador, estrategia de precios, nuevos productos.</a:t>
            </a:r>
            <a:endParaRPr lang="es-ES" sz="2800" dirty="0"/>
          </a:p>
          <a:p>
            <a:pPr lvl="0" algn="l" rtl="0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</a:pPr>
            <a:endParaRPr lang="es-ES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8FB2438-9119-4D37-AE4E-D4639F41BE26}"/>
              </a:ext>
            </a:extLst>
          </p:cNvPr>
          <p:cNvSpPr txBox="1"/>
          <p:nvPr/>
        </p:nvSpPr>
        <p:spPr>
          <a:xfrm>
            <a:off x="703780" y="476286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dirty="0"/>
              <a:t>MERCADO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7989428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27575" y="1587151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193386" y="1297771"/>
            <a:ext cx="748986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2060"/>
                </a:solidFill>
              </a:rPr>
              <a:t>¿Cómo es el proceso de captación de clientes?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675612" y="2790726"/>
            <a:ext cx="7543713" cy="4947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•"/>
            </a:pPr>
            <a:r>
              <a:rPr lang="es-E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Haga una descripción </a:t>
            </a:r>
            <a:endParaRPr lang="es-ES" sz="28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342C8BD-0D69-4944-A581-D798AFD8D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815542"/>
              </p:ext>
            </p:extLst>
          </p:nvPr>
        </p:nvGraphicFramePr>
        <p:xfrm>
          <a:off x="603693" y="291082"/>
          <a:ext cx="2527443" cy="7397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27443">
                  <a:extLst>
                    <a:ext uri="{9D8B030D-6E8A-4147-A177-3AD203B41FA5}">
                      <a16:colId xmlns:a16="http://schemas.microsoft.com/office/drawing/2014/main" val="4134316331"/>
                    </a:ext>
                  </a:extLst>
                </a:gridCol>
              </a:tblGrid>
              <a:tr h="739739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8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CLIENTES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22033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9132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27575" y="1587151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357772" y="1359383"/>
            <a:ext cx="932048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2060"/>
                </a:solidFill>
              </a:rPr>
              <a:t>¿Cuánto tiempo estima que tome el proceso de cierre de la venta al cliente?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891369" y="2918928"/>
            <a:ext cx="8786886" cy="4947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•"/>
            </a:pPr>
            <a:r>
              <a:rPr lang="es-ES" sz="2400" dirty="0">
                <a:solidFill>
                  <a:schemeClr val="bg1"/>
                </a:solidFill>
              </a:rPr>
              <a:t>(Este dato le ayuda a realizar su proyección de ventas)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9DBF193-A2B7-4B1C-AA72-38A00F0F3022}"/>
              </a:ext>
            </a:extLst>
          </p:cNvPr>
          <p:cNvSpPr txBox="1"/>
          <p:nvPr/>
        </p:nvSpPr>
        <p:spPr>
          <a:xfrm>
            <a:off x="778354" y="472951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kumimoji="0" lang="es-CO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CLIENTES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8300515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27575" y="1587151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357772" y="1369584"/>
            <a:ext cx="891979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2060"/>
                </a:solidFill>
              </a:rPr>
              <a:t>¿Cuáles podrían ser las objeciones o los obstáculos para que esos clientes compraran su producto?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778354" y="2949766"/>
            <a:ext cx="8786886" cy="11431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•"/>
            </a:pPr>
            <a:r>
              <a:rPr lang="es-ES" sz="2400" dirty="0">
                <a:solidFill>
                  <a:schemeClr val="bg1"/>
                </a:solidFill>
                <a:sym typeface="Tahoma"/>
              </a:rPr>
              <a:t>Haga una descripción </a:t>
            </a:r>
            <a:endParaRPr lang="es-ES" sz="2400" dirty="0">
              <a:solidFill>
                <a:schemeClr val="bg1"/>
              </a:solidFill>
            </a:endParaRPr>
          </a:p>
          <a:p>
            <a:pPr lvl="0" algn="l" rtl="0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</a:pPr>
            <a:endParaRPr lang="es-ES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4606BE-956B-42BF-9289-85B7E5E1E19B}"/>
              </a:ext>
            </a:extLst>
          </p:cNvPr>
          <p:cNvSpPr txBox="1"/>
          <p:nvPr/>
        </p:nvSpPr>
        <p:spPr>
          <a:xfrm>
            <a:off x="778354" y="489446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kumimoji="0" lang="es-CO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CLIENTES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156112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27575" y="1587151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357772" y="1369584"/>
            <a:ext cx="8786885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2060"/>
                </a:solidFill>
              </a:rPr>
              <a:t>¿Qué indicadores usará para observar la relación con sus clientes 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778354" y="2795638"/>
            <a:ext cx="8786886" cy="9584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</a:pPr>
            <a:r>
              <a:rPr lang="es-ES" sz="1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lang="es-ES" sz="1600" dirty="0"/>
          </a:p>
          <a:p>
            <a:pPr lvl="0" algn="l" rtl="0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</a:pPr>
            <a:r>
              <a:rPr lang="es-ES" sz="2400" dirty="0">
                <a:solidFill>
                  <a:schemeClr val="bg1"/>
                </a:solidFill>
              </a:rPr>
              <a:t>Relacione los indicadores y para que le </a:t>
            </a:r>
            <a:r>
              <a:rPr lang="es-ES" sz="2400" dirty="0" err="1">
                <a:solidFill>
                  <a:schemeClr val="bg1"/>
                </a:solidFill>
              </a:rPr>
              <a:t>serviran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F3C8019-E330-48EE-802D-1705DB3776F7}"/>
              </a:ext>
            </a:extLst>
          </p:cNvPr>
          <p:cNvSpPr txBox="1"/>
          <p:nvPr/>
        </p:nvSpPr>
        <p:spPr>
          <a:xfrm>
            <a:off x="778354" y="552457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kumimoji="0" lang="es-CO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CLIENTES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608668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Imagen 9" descr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967" y="1055222"/>
            <a:ext cx="5906485" cy="4564101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CuadroTexto 10"/>
          <p:cNvSpPr txBox="1"/>
          <p:nvPr/>
        </p:nvSpPr>
        <p:spPr>
          <a:xfrm>
            <a:off x="6802871" y="2924472"/>
            <a:ext cx="4092985" cy="1069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6600" b="1">
                <a:solidFill>
                  <a:srgbClr val="FF007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r>
              <a:rPr dirty="0"/>
              <a:t>Gracias</a:t>
            </a:r>
          </a:p>
        </p:txBody>
      </p:sp>
      <p:pic>
        <p:nvPicPr>
          <p:cNvPr id="204" name="Imagen 16" descr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9743" y="5279945"/>
            <a:ext cx="4076703" cy="8636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512075" y="1209360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121468" y="1363244"/>
            <a:ext cx="748986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2400" b="0" i="0" u="none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Nombre</a:t>
            </a:r>
            <a:r>
              <a:rPr lang="en-US" sz="2400" b="0" i="0" u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del </a:t>
            </a:r>
            <a:r>
              <a:rPr lang="en-US" sz="2400" b="0" i="0" u="none" dirty="0" err="1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emprendimiento</a:t>
            </a:r>
            <a:r>
              <a:rPr lang="en-US" sz="2400" b="0" i="0" u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960634" y="2132741"/>
            <a:ext cx="9693190" cy="4266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</a:pPr>
            <a:r>
              <a:rPr lang="es-ES" sz="2000" b="0" i="0" u="none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Describa su Modelo de Negocio  (Brevemente)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87D0E6A-1161-4F02-81B9-5691FE23A9DB}"/>
              </a:ext>
            </a:extLst>
          </p:cNvPr>
          <p:cNvSpPr txBox="1"/>
          <p:nvPr/>
        </p:nvSpPr>
        <p:spPr>
          <a:xfrm>
            <a:off x="353533" y="476286"/>
            <a:ext cx="749063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CO" dirty="0"/>
              <a:t>MODELO DE NEGOCIO</a:t>
            </a:r>
          </a:p>
        </p:txBody>
      </p:sp>
    </p:spTree>
    <p:extLst>
      <p:ext uri="{BB962C8B-B14F-4D97-AF65-F5344CB8AC3E}">
        <p14:creationId xmlns:p14="http://schemas.microsoft.com/office/powerpoint/2010/main" val="26897858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512075" y="1209360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868640" y="2581539"/>
            <a:ext cx="9775861" cy="4947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•"/>
            </a:pPr>
            <a:r>
              <a:rPr lang="es-E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Haga una descripción (</a:t>
            </a:r>
            <a:r>
              <a:rPr lang="es-ES" sz="2400" b="0" i="0" u="none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Brevemente</a:t>
            </a:r>
            <a:r>
              <a:rPr lang="es-E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)</a:t>
            </a:r>
            <a:endParaRPr lang="es-ES" sz="2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4BC61F7-3B89-4EDD-AC27-736C2A5CB2BA}"/>
              </a:ext>
            </a:extLst>
          </p:cNvPr>
          <p:cNvSpPr txBox="1"/>
          <p:nvPr/>
        </p:nvSpPr>
        <p:spPr>
          <a:xfrm>
            <a:off x="357773" y="454558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CO" dirty="0"/>
              <a:t>MODELO DE NEGOCIO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5B0B268-1577-432E-B473-EBBA29EB6FA7}"/>
              </a:ext>
            </a:extLst>
          </p:cNvPr>
          <p:cNvSpPr txBox="1"/>
          <p:nvPr/>
        </p:nvSpPr>
        <p:spPr>
          <a:xfrm>
            <a:off x="121468" y="1363244"/>
            <a:ext cx="9775860" cy="9366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</a:pPr>
            <a:r>
              <a:rPr lang="es-ES" sz="2400" b="0" i="0" u="none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 ¿De qué manera su estudio de maestría o doctorado motivo este emprendimiento?  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3075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512075" y="1209360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357773" y="1369584"/>
            <a:ext cx="748986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b="0" i="0" u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¿Cuál es la necesidad que usted identificó en el mercado y desea resolver?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868640" y="2581539"/>
            <a:ext cx="9775861" cy="4266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•"/>
            </a:pPr>
            <a:r>
              <a:rPr lang="es-ES" sz="20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Haga una descripción </a:t>
            </a:r>
            <a:endParaRPr lang="es-ES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C4F7E6-0117-4CDB-9F08-3DE173D2277F}"/>
              </a:ext>
            </a:extLst>
          </p:cNvPr>
          <p:cNvSpPr txBox="1"/>
          <p:nvPr/>
        </p:nvSpPr>
        <p:spPr>
          <a:xfrm>
            <a:off x="357773" y="462243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CO" dirty="0"/>
              <a:t>MODELO DE NEGOCIO</a:t>
            </a:r>
          </a:p>
        </p:txBody>
      </p:sp>
    </p:spTree>
    <p:extLst>
      <p:ext uri="{BB962C8B-B14F-4D97-AF65-F5344CB8AC3E}">
        <p14:creationId xmlns:p14="http://schemas.microsoft.com/office/powerpoint/2010/main" val="312987222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512075" y="1209360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357772" y="1369584"/>
            <a:ext cx="1008077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2060"/>
                </a:solidFill>
              </a:rPr>
              <a:t>¿Cuál es el producto que usted propone para solucionar esa necesidad y cuáles su valor agregado y su diferenciador?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868640" y="2581539"/>
            <a:ext cx="9775861" cy="4266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•"/>
            </a:pPr>
            <a:r>
              <a:rPr lang="es-ES" sz="20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Haga una descripción de las condiciones del entorno </a:t>
            </a:r>
            <a:endParaRPr lang="es-ES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109FA70-C8CE-4FE9-8DC5-71C907634794}"/>
              </a:ext>
            </a:extLst>
          </p:cNvPr>
          <p:cNvSpPr txBox="1"/>
          <p:nvPr/>
        </p:nvSpPr>
        <p:spPr>
          <a:xfrm>
            <a:off x="357772" y="530292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CO" dirty="0"/>
              <a:t>MODELO DE NEGOCIO</a:t>
            </a:r>
          </a:p>
        </p:txBody>
      </p:sp>
    </p:spTree>
    <p:extLst>
      <p:ext uri="{BB962C8B-B14F-4D97-AF65-F5344CB8AC3E}">
        <p14:creationId xmlns:p14="http://schemas.microsoft.com/office/powerpoint/2010/main" val="119164764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512075" y="1209360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357773" y="1369584"/>
            <a:ext cx="748986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b="0" i="0" u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¿Su modelo de negocio es B2B - B2C o B2G?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868640" y="2581539"/>
            <a:ext cx="9775861" cy="4947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</a:pPr>
            <a:r>
              <a:rPr lang="es-ES" sz="2400" dirty="0">
                <a:solidFill>
                  <a:schemeClr val="bg1"/>
                </a:solidFill>
              </a:rPr>
              <a:t>Especifique modelo utilizado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DC9DAAA-ECDB-4C2F-9CB5-6BC77CFC3D14}"/>
              </a:ext>
            </a:extLst>
          </p:cNvPr>
          <p:cNvSpPr txBox="1"/>
          <p:nvPr/>
        </p:nvSpPr>
        <p:spPr>
          <a:xfrm>
            <a:off x="357773" y="464883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CO" dirty="0"/>
              <a:t>MODELO DE NEGOCIO</a:t>
            </a:r>
          </a:p>
        </p:txBody>
      </p:sp>
    </p:spTree>
    <p:extLst>
      <p:ext uri="{BB962C8B-B14F-4D97-AF65-F5344CB8AC3E}">
        <p14:creationId xmlns:p14="http://schemas.microsoft.com/office/powerpoint/2010/main" val="220266054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512075" y="1209360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357772" y="1369584"/>
            <a:ext cx="1096558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b="0" i="0" u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¿Cuáles son las fuentes de ingreso se su emprendimiento?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868640" y="2876424"/>
            <a:ext cx="9775861" cy="795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</a:pPr>
            <a:r>
              <a:rPr lang="es-ES" sz="2000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De</a:t>
            </a:r>
            <a:r>
              <a:rPr lang="es-ES" sz="2000" b="0" i="0" u="none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scriba las diferentes forma en como generará ingresos a través de su emprendimiento y a través de su producto)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AC597EF-F437-494D-8EF9-ED8922B63537}"/>
              </a:ext>
            </a:extLst>
          </p:cNvPr>
          <p:cNvSpPr txBox="1"/>
          <p:nvPr/>
        </p:nvSpPr>
        <p:spPr>
          <a:xfrm>
            <a:off x="357772" y="496165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CO" dirty="0"/>
              <a:t>MODELO DE NEGOCIO</a:t>
            </a:r>
          </a:p>
        </p:txBody>
      </p:sp>
    </p:spTree>
    <p:extLst>
      <p:ext uri="{BB962C8B-B14F-4D97-AF65-F5344CB8AC3E}">
        <p14:creationId xmlns:p14="http://schemas.microsoft.com/office/powerpoint/2010/main" val="345040095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512075" y="1209360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357772" y="1369584"/>
            <a:ext cx="10594479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b="0" i="0" u="none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¿Hasta ahora, cómo el mercado ha resuelto esta necesidad?</a:t>
            </a:r>
            <a:endParaRPr lang="en-US" sz="2400" b="0" i="0" u="none" dirty="0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868640" y="3448080"/>
            <a:ext cx="9775861" cy="4266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</a:pPr>
            <a:r>
              <a:rPr lang="en-US" sz="2000" b="0" i="0" u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endParaRPr lang="es-ES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74E0AD1-6B85-4FD4-8FC4-113425522A68}"/>
              </a:ext>
            </a:extLst>
          </p:cNvPr>
          <p:cNvSpPr txBox="1"/>
          <p:nvPr/>
        </p:nvSpPr>
        <p:spPr>
          <a:xfrm>
            <a:off x="512075" y="462337"/>
            <a:ext cx="295031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dirty="0"/>
              <a:t>MERCADO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6862564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n 2" descr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560" y="362685"/>
            <a:ext cx="4166749" cy="59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CuadroTexto 3"/>
          <p:cNvSpPr txBox="1"/>
          <p:nvPr/>
        </p:nvSpPr>
        <p:spPr>
          <a:xfrm>
            <a:off x="-2788469" y="1359383"/>
            <a:ext cx="4166749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66" name="Rectángulo 6"/>
          <p:cNvSpPr txBox="1"/>
          <p:nvPr/>
        </p:nvSpPr>
        <p:spPr>
          <a:xfrm>
            <a:off x="27575" y="1587151"/>
            <a:ext cx="11457990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200" b="1">
                <a:solidFill>
                  <a:srgbClr val="002E6A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</a:lstStyle>
          <a:p>
            <a:endParaRPr sz="2800" dirty="0"/>
          </a:p>
        </p:txBody>
      </p:sp>
      <p:pic>
        <p:nvPicPr>
          <p:cNvPr id="173" name="Imagen 5" descr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7002" y="5830527"/>
            <a:ext cx="3094998" cy="65564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A42B776-B4DF-475E-A1DC-05079495A6F7}"/>
              </a:ext>
            </a:extLst>
          </p:cNvPr>
          <p:cNvSpPr txBox="1"/>
          <p:nvPr/>
        </p:nvSpPr>
        <p:spPr>
          <a:xfrm>
            <a:off x="357773" y="1369584"/>
            <a:ext cx="748986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2060"/>
                </a:solidFill>
              </a:rPr>
              <a:t>¿Cuáles competidores existen en el mercado y de qué manera resuelven el problema?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2C292EC-9645-4A09-9850-CD895E94CCF5}"/>
              </a:ext>
            </a:extLst>
          </p:cNvPr>
          <p:cNvSpPr txBox="1"/>
          <p:nvPr/>
        </p:nvSpPr>
        <p:spPr>
          <a:xfrm>
            <a:off x="611785" y="3030461"/>
            <a:ext cx="9775861" cy="7970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</a:pPr>
            <a:r>
              <a:rPr lang="es-ES" sz="2000" dirty="0">
                <a:solidFill>
                  <a:schemeClr val="bg1"/>
                </a:solidFill>
              </a:rPr>
              <a:t>Identificar y caracterizar cada uno,  indicando su productos, su nicho de mercado, su forma de venta y posible % de mercado cautivo)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EFC0342-B8F2-4D04-8565-D3949D0EE830}"/>
              </a:ext>
            </a:extLst>
          </p:cNvPr>
          <p:cNvSpPr txBox="1"/>
          <p:nvPr/>
        </p:nvSpPr>
        <p:spPr>
          <a:xfrm>
            <a:off x="693506" y="476286"/>
            <a:ext cx="748986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ES" dirty="0"/>
              <a:t>MERCADO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898512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293FC54F4AADC40818DFF1A118A82C6" ma:contentTypeVersion="15" ma:contentTypeDescription="Crear nuevo documento." ma:contentTypeScope="" ma:versionID="25a344627122a61cc17ea9beaba382cb">
  <xsd:schema xmlns:xsd="http://www.w3.org/2001/XMLSchema" xmlns:xs="http://www.w3.org/2001/XMLSchema" xmlns:p="http://schemas.microsoft.com/office/2006/metadata/properties" xmlns:ns1="http://schemas.microsoft.com/sharepoint/v3" xmlns:ns2="b215d373-4ab1-4c9a-82d3-9624ee888acd" xmlns:ns3="37bdc1ec-da57-44da-90ff-23887f19e6ff" targetNamespace="http://schemas.microsoft.com/office/2006/metadata/properties" ma:root="true" ma:fieldsID="ea29e85605fbcef8c6fe1ae67e06c583" ns1:_="" ns2:_="" ns3:_="">
    <xsd:import namespace="http://schemas.microsoft.com/sharepoint/v3"/>
    <xsd:import namespace="b215d373-4ab1-4c9a-82d3-9624ee888acd"/>
    <xsd:import namespace="37bdc1ec-da57-44da-90ff-23887f19e6f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5d373-4ab1-4c9a-82d3-9624ee888a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dc1ec-da57-44da-90ff-23887f19e6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8C63D14-0DE7-4DFD-904B-F4B3083BFBA1}"/>
</file>

<file path=customXml/itemProps2.xml><?xml version="1.0" encoding="utf-8"?>
<ds:datastoreItem xmlns:ds="http://schemas.openxmlformats.org/officeDocument/2006/customXml" ds:itemID="{D62017AF-9C8E-4C54-8EC2-D4024959F403}"/>
</file>

<file path=customXml/itemProps3.xml><?xml version="1.0" encoding="utf-8"?>
<ds:datastoreItem xmlns:ds="http://schemas.openxmlformats.org/officeDocument/2006/customXml" ds:itemID="{48568CDA-EDBA-4DA0-A5BD-C0813A4DAAAD}"/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399</Words>
  <Application>Microsoft Office PowerPoint</Application>
  <PresentationFormat>Panorámica</PresentationFormat>
  <Paragraphs>65</Paragraphs>
  <Slides>17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Helvetica</vt:lpstr>
      <vt:lpstr>Tahoma</vt:lpstr>
      <vt:lpstr>Work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2015</dc:creator>
  <cp:lastModifiedBy>Maribel Garzon Yate</cp:lastModifiedBy>
  <cp:revision>36</cp:revision>
  <dcterms:modified xsi:type="dcterms:W3CDTF">2021-07-15T17:47:06Z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0x0101005293FC54F4AADC40818DFF1A118A82C6</vt:lpwstr>
  </property>
</Properties>
</file>